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3" roundtripDataSignature="AMtx7mjOjj3qLq8bI4CcL/kEjn5LkAbUs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customschemas.google.com/relationships/presentationmetadata" Target="metadata"/><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0.jpg>
</file>

<file path=ppt/media/image11.jpg>
</file>

<file path=ppt/media/image12.png>
</file>

<file path=ppt/media/image3.pn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0" name="Google Shape;10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7" name="Google Shape;10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4" name="Google Shape;11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2" name="Google Shape;122;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9" name="Google Shape;129;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6" name="Google Shape;136;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5" name="Google Shape;145;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8"/>
          <p:cNvSpPr/>
          <p:nvPr>
            <p:ph idx="2" type="pic"/>
          </p:nvPr>
        </p:nvSpPr>
        <p:spPr>
          <a:xfrm>
            <a:off x="5183188" y="987425"/>
            <a:ext cx="6172200" cy="4873625"/>
          </a:xfrm>
          <a:prstGeom prst="rect">
            <a:avLst/>
          </a:prstGeom>
          <a:noFill/>
          <a:ln>
            <a:noFill/>
          </a:ln>
        </p:spPr>
      </p:sp>
      <p:sp>
        <p:nvSpPr>
          <p:cNvPr id="64" name="Google Shape;64;p1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4.jpg"/><Relationship Id="rId6"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descr="Stainless steel knife and fork on folded napkin on table" id="84" name="Google Shape;84;p1"/>
          <p:cNvPicPr preferRelativeResize="0"/>
          <p:nvPr/>
        </p:nvPicPr>
        <p:blipFill rotWithShape="1">
          <a:blip r:embed="rId3">
            <a:alphaModFix/>
          </a:blip>
          <a:srcRect b="0" l="0" r="0" t="0"/>
          <a:stretch/>
        </p:blipFill>
        <p:spPr>
          <a:xfrm>
            <a:off x="0" y="0"/>
            <a:ext cx="12192000" cy="6858000"/>
          </a:xfrm>
          <a:prstGeom prst="rect">
            <a:avLst/>
          </a:prstGeom>
          <a:solidFill>
            <a:srgbClr val="E1B309"/>
          </a:solidFill>
          <a:ln>
            <a:noFill/>
          </a:ln>
        </p:spPr>
      </p:pic>
      <p:sp>
        <p:nvSpPr>
          <p:cNvPr id="85" name="Google Shape;85;p1"/>
          <p:cNvSpPr/>
          <p:nvPr/>
        </p:nvSpPr>
        <p:spPr>
          <a:xfrm>
            <a:off x="333080" y="3876732"/>
            <a:ext cx="11525839" cy="1081553"/>
          </a:xfrm>
          <a:prstGeom prst="rect">
            <a:avLst/>
          </a:prstGeom>
          <a:solidFill>
            <a:srgbClr val="3F3F3F">
              <a:alpha val="7137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BFBFBF"/>
              </a:solidFill>
              <a:latin typeface="Calibri"/>
              <a:ea typeface="Calibri"/>
              <a:cs typeface="Calibri"/>
              <a:sym typeface="Calibri"/>
            </a:endParaRPr>
          </a:p>
        </p:txBody>
      </p:sp>
      <p:sp>
        <p:nvSpPr>
          <p:cNvPr id="86" name="Google Shape;86;p1"/>
          <p:cNvSpPr txBox="1"/>
          <p:nvPr/>
        </p:nvSpPr>
        <p:spPr>
          <a:xfrm>
            <a:off x="377302" y="4004415"/>
            <a:ext cx="11525838" cy="86173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Georgia"/>
                <a:ea typeface="Georgia"/>
                <a:cs typeface="Georgia"/>
                <a:sym typeface="Georgia"/>
              </a:rPr>
              <a:t>Supply Chain Analysis Dashboard: Analyzing Supplier Performance at Flavours 'n' Forks Bistro</a:t>
            </a:r>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Georgia"/>
              <a:ea typeface="Georgia"/>
              <a:cs typeface="Georgia"/>
              <a:sym typeface="Georgia"/>
            </a:endParaRPr>
          </a:p>
          <a:p>
            <a:pPr indent="0" lvl="0" marL="0" marR="0" rtl="0" algn="l">
              <a:lnSpc>
                <a:spcPct val="100000"/>
              </a:lnSpc>
              <a:spcBef>
                <a:spcPts val="0"/>
              </a:spcBef>
              <a:spcAft>
                <a:spcPts val="0"/>
              </a:spcAft>
              <a:buNone/>
            </a:pPr>
            <a:r>
              <a:rPr b="1" i="0" lang="en-GB" sz="1600" u="none" cap="none" strike="noStrike">
                <a:solidFill>
                  <a:schemeClr val="lt1"/>
                </a:solidFill>
                <a:latin typeface="Georgia"/>
                <a:ea typeface="Georgia"/>
                <a:cs typeface="Georgia"/>
                <a:sym typeface="Georgia"/>
              </a:rPr>
              <a:t>Data Analytics Project (Beginner Level)</a:t>
            </a:r>
            <a:endParaRPr b="0" i="0" sz="1600" u="none" cap="none" strike="noStrike">
              <a:solidFill>
                <a:srgbClr val="000000"/>
              </a:solidFill>
              <a:latin typeface="Arial"/>
              <a:ea typeface="Arial"/>
              <a:cs typeface="Arial"/>
              <a:sym typeface="Arial"/>
            </a:endParaRPr>
          </a:p>
        </p:txBody>
      </p:sp>
      <p:pic>
        <p:nvPicPr>
          <p:cNvPr descr="A blue letter d on a black background&#10;&#10;Description automatically generated with low confidence" id="87" name="Google Shape;87;p1"/>
          <p:cNvPicPr preferRelativeResize="0"/>
          <p:nvPr/>
        </p:nvPicPr>
        <p:blipFill rotWithShape="1">
          <a:blip r:embed="rId4">
            <a:alphaModFix/>
          </a:blip>
          <a:srcRect b="0" l="0" r="0" t="0"/>
          <a:stretch/>
        </p:blipFill>
        <p:spPr>
          <a:xfrm>
            <a:off x="8224363" y="10369"/>
            <a:ext cx="2927298" cy="398684"/>
          </a:xfrm>
          <a:prstGeom prst="rect">
            <a:avLst/>
          </a:prstGeom>
          <a:noFill/>
          <a:ln>
            <a:noFill/>
          </a:ln>
        </p:spPr>
      </p:pic>
      <p:sp>
        <p:nvSpPr>
          <p:cNvPr id="88" name="Google Shape;88;p1"/>
          <p:cNvSpPr/>
          <p:nvPr/>
        </p:nvSpPr>
        <p:spPr>
          <a:xfrm>
            <a:off x="333079" y="5025112"/>
            <a:ext cx="6450219" cy="1684820"/>
          </a:xfrm>
          <a:prstGeom prst="rect">
            <a:avLst/>
          </a:prstGeom>
          <a:solidFill>
            <a:srgbClr val="A94D0F">
              <a:alpha val="7137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BFBFBF"/>
              </a:solidFill>
              <a:latin typeface="Calibri"/>
              <a:ea typeface="Calibri"/>
              <a:cs typeface="Calibri"/>
              <a:sym typeface="Calibri"/>
            </a:endParaRPr>
          </a:p>
        </p:txBody>
      </p:sp>
      <p:sp>
        <p:nvSpPr>
          <p:cNvPr id="89" name="Google Shape;89;p1"/>
          <p:cNvSpPr/>
          <p:nvPr/>
        </p:nvSpPr>
        <p:spPr>
          <a:xfrm>
            <a:off x="6908800" y="5022256"/>
            <a:ext cx="4950119" cy="1684820"/>
          </a:xfrm>
          <a:prstGeom prst="rect">
            <a:avLst/>
          </a:prstGeom>
          <a:solidFill>
            <a:srgbClr val="A94D0F">
              <a:alpha val="7137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BFBFBF"/>
              </a:solidFill>
              <a:latin typeface="Calibri"/>
              <a:ea typeface="Calibri"/>
              <a:cs typeface="Calibri"/>
              <a:sym typeface="Calibri"/>
            </a:endParaRPr>
          </a:p>
        </p:txBody>
      </p:sp>
      <p:sp>
        <p:nvSpPr>
          <p:cNvPr id="90" name="Google Shape;90;p1"/>
          <p:cNvSpPr txBox="1"/>
          <p:nvPr/>
        </p:nvSpPr>
        <p:spPr>
          <a:xfrm>
            <a:off x="377301" y="5079235"/>
            <a:ext cx="6307980" cy="163121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GB" sz="1400" u="none" cap="none" strike="noStrike">
                <a:solidFill>
                  <a:schemeClr val="lt1"/>
                </a:solidFill>
                <a:latin typeface="Georgia"/>
                <a:ea typeface="Georgia"/>
                <a:cs typeface="Georgia"/>
                <a:sym typeface="Georgia"/>
              </a:rPr>
              <a:t>Project Learning Opportunity</a:t>
            </a:r>
            <a:endParaRPr/>
          </a:p>
          <a:p>
            <a:pPr indent="0" lvl="0" marL="0" marR="0" rtl="0" algn="l">
              <a:lnSpc>
                <a:spcPct val="100000"/>
              </a:lnSpc>
              <a:spcBef>
                <a:spcPts val="0"/>
              </a:spcBef>
              <a:spcAft>
                <a:spcPts val="0"/>
              </a:spcAft>
              <a:buNone/>
            </a:pPr>
            <a:r>
              <a:t/>
            </a:r>
            <a:endParaRPr b="1" i="0" sz="1400" u="none" cap="none" strike="noStrike">
              <a:solidFill>
                <a:schemeClr val="lt1"/>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200" u="none" cap="none" strike="noStrike">
                <a:solidFill>
                  <a:schemeClr val="lt1"/>
                </a:solidFill>
                <a:latin typeface="Georgia"/>
                <a:ea typeface="Georgia"/>
                <a:cs typeface="Georgia"/>
                <a:sym typeface="Georgia"/>
              </a:rPr>
              <a:t>This project offers a deep dive into the complexities of sourcing, procurement, and supplier management, allowing you to understand how these elements impact the quality, cost, and efficiency of a restaurant's offerings. You'll develop essential skills in data analysis and visualization using tools like Power BI, enabling you to transform raw data into actionable insights that drive strategic decision-making. It will amplify your understanding of supply chain and supplier performance and this knowledge cuts across industries.</a:t>
            </a:r>
            <a:endParaRPr/>
          </a:p>
        </p:txBody>
      </p:sp>
      <p:sp>
        <p:nvSpPr>
          <p:cNvPr id="91" name="Google Shape;91;p1"/>
          <p:cNvSpPr txBox="1"/>
          <p:nvPr/>
        </p:nvSpPr>
        <p:spPr>
          <a:xfrm>
            <a:off x="7116378" y="5017073"/>
            <a:ext cx="4435206" cy="163121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GB" sz="1400" u="none" cap="none" strike="noStrike">
                <a:solidFill>
                  <a:schemeClr val="lt1"/>
                </a:solidFill>
                <a:latin typeface="Georgia"/>
                <a:ea typeface="Georgia"/>
                <a:cs typeface="Georgia"/>
                <a:sym typeface="Georgia"/>
              </a:rPr>
              <a:t>Learning Skills</a:t>
            </a:r>
            <a:endParaRPr/>
          </a:p>
          <a:p>
            <a:pPr indent="0" lvl="0" marL="0" marR="0" rtl="0" algn="l">
              <a:lnSpc>
                <a:spcPct val="100000"/>
              </a:lnSpc>
              <a:spcBef>
                <a:spcPts val="0"/>
              </a:spcBef>
              <a:spcAft>
                <a:spcPts val="0"/>
              </a:spcAft>
              <a:buNone/>
            </a:pPr>
            <a:r>
              <a:t/>
            </a:r>
            <a:endParaRPr b="1" i="0" sz="1400" u="none" cap="none" strike="noStrike">
              <a:solidFill>
                <a:schemeClr val="lt1"/>
              </a:solidFill>
              <a:latin typeface="Georgia"/>
              <a:ea typeface="Georgia"/>
              <a:cs typeface="Georgia"/>
              <a:sym typeface="Georgia"/>
            </a:endParaRPr>
          </a:p>
          <a:p>
            <a:pPr indent="-285750" lvl="0" marL="285750" marR="0" rtl="0" algn="l">
              <a:lnSpc>
                <a:spcPct val="100000"/>
              </a:lnSpc>
              <a:spcBef>
                <a:spcPts val="0"/>
              </a:spcBef>
              <a:spcAft>
                <a:spcPts val="0"/>
              </a:spcAft>
              <a:buClr>
                <a:schemeClr val="lt1"/>
              </a:buClr>
              <a:buSzPts val="1200"/>
              <a:buFont typeface="Arial"/>
              <a:buChar char="•"/>
            </a:pPr>
            <a:r>
              <a:rPr b="0" i="0" lang="en-GB" sz="1200" u="none" cap="none" strike="noStrike">
                <a:solidFill>
                  <a:schemeClr val="lt1"/>
                </a:solidFill>
                <a:latin typeface="Georgia"/>
                <a:ea typeface="Georgia"/>
                <a:cs typeface="Georgia"/>
                <a:sym typeface="Georgia"/>
              </a:rPr>
              <a:t>Power BI skills</a:t>
            </a:r>
            <a:endParaRPr/>
          </a:p>
          <a:p>
            <a:pPr indent="-285750" lvl="0" marL="285750" marR="0" rtl="0" algn="l">
              <a:lnSpc>
                <a:spcPct val="100000"/>
              </a:lnSpc>
              <a:spcBef>
                <a:spcPts val="0"/>
              </a:spcBef>
              <a:spcAft>
                <a:spcPts val="0"/>
              </a:spcAft>
              <a:buClr>
                <a:schemeClr val="lt1"/>
              </a:buClr>
              <a:buSzPts val="1200"/>
              <a:buFont typeface="Arial"/>
              <a:buChar char="•"/>
            </a:pPr>
            <a:r>
              <a:rPr b="0" i="0" lang="en-GB" sz="1200" u="none" cap="none" strike="noStrike">
                <a:solidFill>
                  <a:schemeClr val="lt1"/>
                </a:solidFill>
                <a:latin typeface="Georgia"/>
                <a:ea typeface="Georgia"/>
                <a:cs typeface="Georgia"/>
                <a:sym typeface="Georgia"/>
              </a:rPr>
              <a:t>Data Importation and Modelling</a:t>
            </a:r>
            <a:endParaRPr/>
          </a:p>
          <a:p>
            <a:pPr indent="-285750" lvl="0" marL="285750" marR="0" rtl="0" algn="l">
              <a:lnSpc>
                <a:spcPct val="100000"/>
              </a:lnSpc>
              <a:spcBef>
                <a:spcPts val="0"/>
              </a:spcBef>
              <a:spcAft>
                <a:spcPts val="0"/>
              </a:spcAft>
              <a:buClr>
                <a:schemeClr val="lt1"/>
              </a:buClr>
              <a:buSzPts val="1200"/>
              <a:buFont typeface="Arial"/>
              <a:buChar char="•"/>
            </a:pPr>
            <a:r>
              <a:rPr b="0" i="0" lang="en-GB" sz="1200" u="none" cap="none" strike="noStrike">
                <a:solidFill>
                  <a:schemeClr val="lt1"/>
                </a:solidFill>
                <a:latin typeface="Georgia"/>
                <a:ea typeface="Georgia"/>
                <a:cs typeface="Georgia"/>
                <a:sym typeface="Georgia"/>
              </a:rPr>
              <a:t>Dashboard Creation and Reporting</a:t>
            </a:r>
            <a:endParaRPr/>
          </a:p>
          <a:p>
            <a:pPr indent="-285750" lvl="0" marL="285750" marR="0" rtl="0" algn="l">
              <a:lnSpc>
                <a:spcPct val="100000"/>
              </a:lnSpc>
              <a:spcBef>
                <a:spcPts val="0"/>
              </a:spcBef>
              <a:spcAft>
                <a:spcPts val="0"/>
              </a:spcAft>
              <a:buClr>
                <a:schemeClr val="lt1"/>
              </a:buClr>
              <a:buSzPts val="1200"/>
              <a:buFont typeface="Arial"/>
              <a:buChar char="•"/>
            </a:pPr>
            <a:r>
              <a:rPr b="0" i="0" lang="en-GB" sz="1200" u="none" cap="none" strike="noStrike">
                <a:solidFill>
                  <a:schemeClr val="lt1"/>
                </a:solidFill>
                <a:latin typeface="Georgia"/>
                <a:ea typeface="Georgia"/>
                <a:cs typeface="Georgia"/>
                <a:sym typeface="Georgia"/>
              </a:rPr>
              <a:t>Exploratory Data Analysis</a:t>
            </a:r>
            <a:endParaRPr/>
          </a:p>
          <a:p>
            <a:pPr indent="-285750" lvl="0" marL="285750" marR="0" rtl="0" algn="l">
              <a:lnSpc>
                <a:spcPct val="100000"/>
              </a:lnSpc>
              <a:spcBef>
                <a:spcPts val="0"/>
              </a:spcBef>
              <a:spcAft>
                <a:spcPts val="0"/>
              </a:spcAft>
              <a:buClr>
                <a:schemeClr val="lt1"/>
              </a:buClr>
              <a:buSzPts val="1200"/>
              <a:buFont typeface="Arial"/>
              <a:buChar char="•"/>
            </a:pPr>
            <a:r>
              <a:rPr b="0" i="0" lang="en-GB" sz="1200" u="none" cap="none" strike="noStrike">
                <a:solidFill>
                  <a:schemeClr val="lt1"/>
                </a:solidFill>
                <a:latin typeface="Georgia"/>
                <a:ea typeface="Georgia"/>
                <a:cs typeface="Georgia"/>
                <a:sym typeface="Georgia"/>
              </a:rPr>
              <a:t>Data Visualization</a:t>
            </a:r>
            <a:endParaRPr/>
          </a:p>
          <a:p>
            <a:pPr indent="-285750" lvl="0" marL="285750" marR="0" rtl="0" algn="l">
              <a:lnSpc>
                <a:spcPct val="100000"/>
              </a:lnSpc>
              <a:spcBef>
                <a:spcPts val="0"/>
              </a:spcBef>
              <a:spcAft>
                <a:spcPts val="0"/>
              </a:spcAft>
              <a:buClr>
                <a:schemeClr val="lt1"/>
              </a:buClr>
              <a:buSzPts val="1200"/>
              <a:buFont typeface="Arial"/>
              <a:buChar char="•"/>
            </a:pPr>
            <a:r>
              <a:rPr b="0" i="0" lang="en-GB" sz="1200" u="none" cap="none" strike="noStrike">
                <a:solidFill>
                  <a:schemeClr val="lt1"/>
                </a:solidFill>
                <a:latin typeface="Georgia"/>
                <a:ea typeface="Georgia"/>
                <a:cs typeface="Georgia"/>
                <a:sym typeface="Georgia"/>
              </a:rPr>
              <a:t> Supply chain Analysis Analysis</a:t>
            </a:r>
            <a:endParaRPr b="0" i="0" sz="1200" u="none" cap="none" strike="noStrike">
              <a:solidFill>
                <a:schemeClr val="lt1"/>
              </a:solidFill>
              <a:latin typeface="Georgia"/>
              <a:ea typeface="Georgia"/>
              <a:cs typeface="Georgia"/>
              <a:sym typeface="Georgia"/>
            </a:endParaRPr>
          </a:p>
        </p:txBody>
      </p:sp>
      <p:sp>
        <p:nvSpPr>
          <p:cNvPr id="92" name="Google Shape;92;p1"/>
          <p:cNvSpPr/>
          <p:nvPr/>
        </p:nvSpPr>
        <p:spPr>
          <a:xfrm>
            <a:off x="7736993" y="3419545"/>
            <a:ext cx="4095174" cy="400561"/>
          </a:xfrm>
          <a:prstGeom prst="rect">
            <a:avLst/>
          </a:prstGeom>
          <a:solidFill>
            <a:srgbClr val="A94D0F">
              <a:alpha val="7137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BFBFBF"/>
              </a:solidFill>
              <a:latin typeface="Calibri"/>
              <a:ea typeface="Calibri"/>
              <a:cs typeface="Calibri"/>
              <a:sym typeface="Calibri"/>
            </a:endParaRPr>
          </a:p>
        </p:txBody>
      </p:sp>
      <p:sp>
        <p:nvSpPr>
          <p:cNvPr id="93" name="Google Shape;93;p1"/>
          <p:cNvSpPr txBox="1"/>
          <p:nvPr/>
        </p:nvSpPr>
        <p:spPr>
          <a:xfrm>
            <a:off x="7993677" y="3493370"/>
            <a:ext cx="3579566"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GB" sz="1400" u="none" cap="none" strike="noStrike">
                <a:solidFill>
                  <a:schemeClr val="lt1"/>
                </a:solidFill>
                <a:latin typeface="Georgia"/>
                <a:ea typeface="Georgia"/>
                <a:cs typeface="Georgia"/>
                <a:sym typeface="Georgia"/>
              </a:rPr>
              <a:t>Tool: Power BI</a:t>
            </a:r>
            <a:endParaRPr/>
          </a:p>
        </p:txBody>
      </p:sp>
      <p:sp>
        <p:nvSpPr>
          <p:cNvPr id="94" name="Google Shape;94;p1"/>
          <p:cNvSpPr/>
          <p:nvPr/>
        </p:nvSpPr>
        <p:spPr>
          <a:xfrm>
            <a:off x="4754643" y="3419259"/>
            <a:ext cx="2908561" cy="398685"/>
          </a:xfrm>
          <a:prstGeom prst="rect">
            <a:avLst/>
          </a:prstGeom>
          <a:solidFill>
            <a:srgbClr val="A94D0F">
              <a:alpha val="7137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BFBFBF"/>
              </a:solidFill>
              <a:latin typeface="Calibri"/>
              <a:ea typeface="Calibri"/>
              <a:cs typeface="Calibri"/>
              <a:sym typeface="Calibri"/>
            </a:endParaRPr>
          </a:p>
        </p:txBody>
      </p:sp>
      <p:sp>
        <p:nvSpPr>
          <p:cNvPr id="95" name="Google Shape;95;p1"/>
          <p:cNvSpPr/>
          <p:nvPr/>
        </p:nvSpPr>
        <p:spPr>
          <a:xfrm>
            <a:off x="333079" y="3433638"/>
            <a:ext cx="4354498" cy="398685"/>
          </a:xfrm>
          <a:prstGeom prst="rect">
            <a:avLst/>
          </a:prstGeom>
          <a:solidFill>
            <a:srgbClr val="A94D0F">
              <a:alpha val="84705"/>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BFBFBF"/>
              </a:solidFill>
              <a:latin typeface="Calibri"/>
              <a:ea typeface="Calibri"/>
              <a:cs typeface="Calibri"/>
              <a:sym typeface="Calibri"/>
            </a:endParaRPr>
          </a:p>
        </p:txBody>
      </p:sp>
      <p:sp>
        <p:nvSpPr>
          <p:cNvPr id="96" name="Google Shape;96;p1"/>
          <p:cNvSpPr txBox="1"/>
          <p:nvPr/>
        </p:nvSpPr>
        <p:spPr>
          <a:xfrm>
            <a:off x="4754644" y="3480138"/>
            <a:ext cx="289840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GB" sz="1400" u="none" cap="none" strike="noStrike">
                <a:solidFill>
                  <a:schemeClr val="lt1"/>
                </a:solidFill>
                <a:latin typeface="Georgia"/>
                <a:ea typeface="Georgia"/>
                <a:cs typeface="Georgia"/>
                <a:sym typeface="Georgia"/>
              </a:rPr>
              <a:t>Business Focus: Hospitality</a:t>
            </a:r>
            <a:endParaRPr/>
          </a:p>
        </p:txBody>
      </p:sp>
      <p:sp>
        <p:nvSpPr>
          <p:cNvPr id="97" name="Google Shape;97;p1"/>
          <p:cNvSpPr txBox="1"/>
          <p:nvPr/>
        </p:nvSpPr>
        <p:spPr>
          <a:xfrm>
            <a:off x="359833" y="3477520"/>
            <a:ext cx="3866727"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GB" sz="1400" u="none" cap="none" strike="noStrike">
                <a:solidFill>
                  <a:schemeClr val="lt1"/>
                </a:solidFill>
                <a:latin typeface="Georgia"/>
                <a:ea typeface="Georgia"/>
                <a:cs typeface="Georgia"/>
                <a:sym typeface="Georgia"/>
              </a:rPr>
              <a:t>Specialization: Supply Chain  Analytics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descr="A blue letter d on a black background&#10;&#10;Description automatically generated with low confidence" id="102" name="Google Shape;102;p2"/>
          <p:cNvPicPr preferRelativeResize="0"/>
          <p:nvPr/>
        </p:nvPicPr>
        <p:blipFill rotWithShape="1">
          <a:blip r:embed="rId3">
            <a:alphaModFix/>
          </a:blip>
          <a:srcRect b="0" l="0" r="0" t="0"/>
          <a:stretch/>
        </p:blipFill>
        <p:spPr>
          <a:xfrm>
            <a:off x="144230" y="5201"/>
            <a:ext cx="1828800" cy="266711"/>
          </a:xfrm>
          <a:prstGeom prst="rect">
            <a:avLst/>
          </a:prstGeom>
          <a:noFill/>
          <a:ln>
            <a:noFill/>
          </a:ln>
        </p:spPr>
      </p:pic>
      <p:sp>
        <p:nvSpPr>
          <p:cNvPr id="103" name="Google Shape;103;p2"/>
          <p:cNvSpPr txBox="1"/>
          <p:nvPr/>
        </p:nvSpPr>
        <p:spPr>
          <a:xfrm>
            <a:off x="0" y="405353"/>
            <a:ext cx="7428323" cy="624786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GB" sz="3200" u="none" cap="none" strike="noStrike">
                <a:solidFill>
                  <a:srgbClr val="000000"/>
                </a:solidFill>
                <a:latin typeface="Georgia"/>
                <a:ea typeface="Georgia"/>
                <a:cs typeface="Georgia"/>
                <a:sym typeface="Georgia"/>
              </a:rPr>
              <a:t>Business Introduction</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Company: Flavours ‘n’ Forks Bistro</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Industry: Hospitality</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Flavours 'n' Forks Bistro, also known as F‘n’F Bistro a renowned culinary establishment, has made its mark in the vibrant restaurant industry  in the heart of Lagos by offering an array of delectable local and intercontinental dishes that tantalize the taste buds. Some of these meals include spaghetti bolognese, Alfredo pasta, sea food mixed vegetables, egusi soup, suya rice, pizza, nsala soup, oha soup, seafood okro and many more. </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F‘n’F Bistro offers more than just meals; it's about crafting memorable moments for every guest who walks through its doors. From the moment patrons' step into the bistro, they are greeted with an ambiance that exudes warmth, elegance, and an unmistakable passion for fine dining.</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Flavours 'n' Forks Bistro's culinary philosophy is the concept of embracing local flavors and ingredients. The restaurant has crafted a special menu that celebrates the richness of its region's produce. Each dish on the menu is a testament to the bistro's dedication to supporting local farmers and artisans. From farm-fresh vegetables to sustainably sourced meats and cheeses, the menu showcases the very best that the community has to offer. This not only infuses a distinctive regional flair into every meal but also ensures the use of the freshest, highest-quality ingredients available.</a:t>
            </a:r>
            <a:endParaRPr/>
          </a:p>
        </p:txBody>
      </p:sp>
      <p:pic>
        <p:nvPicPr>
          <p:cNvPr descr="Angle view of sushi on a wooden platter" id="104" name="Google Shape;104;p2"/>
          <p:cNvPicPr preferRelativeResize="0"/>
          <p:nvPr/>
        </p:nvPicPr>
        <p:blipFill rotWithShape="1">
          <a:blip r:embed="rId4">
            <a:alphaModFix/>
          </a:blip>
          <a:srcRect b="0" l="0" r="0" t="0"/>
          <a:stretch/>
        </p:blipFill>
        <p:spPr>
          <a:xfrm>
            <a:off x="7487920" y="0"/>
            <a:ext cx="470408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3"/>
          <p:cNvSpPr txBox="1"/>
          <p:nvPr/>
        </p:nvSpPr>
        <p:spPr>
          <a:xfrm>
            <a:off x="5012619" y="1536174"/>
            <a:ext cx="6885871" cy="378565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GB" sz="3200" u="none" cap="none" strike="noStrike">
                <a:solidFill>
                  <a:srgbClr val="000000"/>
                </a:solidFill>
                <a:latin typeface="Georgia"/>
                <a:ea typeface="Georgia"/>
                <a:cs typeface="Georgia"/>
                <a:sym typeface="Georgia"/>
              </a:rPr>
              <a:t>Business Problem</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Amidst Flavours 'n' Forks Bistro's dedication to culinary excellence and its commitment to sourcing locally, a significant challenge has emerged that requires immediate attention: supplier performance inconsistencies. While the restaurant prides itself on its exquisite menu and unforgettable dining experiences, it has encountered disruptions in its supply chain due to fluctuations in supplier performance.</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Lead Time: Another critical challenge that Flavours 'n' Forks Bistro encounters is occasional delays in the delivery of ingredients. These delays disrupt the finely tuned kitchen operations and can lead to difficulties in adhering to scheduled meal preparations.</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p:txBody>
      </p:sp>
      <p:pic>
        <p:nvPicPr>
          <p:cNvPr descr="A blue letter d on a black background&#10;&#10;Description automatically generated with low confidence" id="110" name="Google Shape;110;p3"/>
          <p:cNvPicPr preferRelativeResize="0"/>
          <p:nvPr/>
        </p:nvPicPr>
        <p:blipFill rotWithShape="1">
          <a:blip r:embed="rId3">
            <a:alphaModFix/>
          </a:blip>
          <a:srcRect b="0" l="0" r="0" t="0"/>
          <a:stretch/>
        </p:blipFill>
        <p:spPr>
          <a:xfrm>
            <a:off x="9942449" y="6388801"/>
            <a:ext cx="2073897" cy="338043"/>
          </a:xfrm>
          <a:prstGeom prst="rect">
            <a:avLst/>
          </a:prstGeom>
          <a:noFill/>
          <a:ln>
            <a:noFill/>
          </a:ln>
        </p:spPr>
      </p:pic>
      <p:pic>
        <p:nvPicPr>
          <p:cNvPr descr="Yellow question mark" id="111" name="Google Shape;111;p3"/>
          <p:cNvPicPr preferRelativeResize="0"/>
          <p:nvPr/>
        </p:nvPicPr>
        <p:blipFill rotWithShape="1">
          <a:blip r:embed="rId4">
            <a:alphaModFix/>
          </a:blip>
          <a:srcRect b="0" l="0" r="0" t="0"/>
          <a:stretch/>
        </p:blipFill>
        <p:spPr>
          <a:xfrm>
            <a:off x="0" y="0"/>
            <a:ext cx="4597140"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4"/>
          <p:cNvSpPr txBox="1"/>
          <p:nvPr/>
        </p:nvSpPr>
        <p:spPr>
          <a:xfrm>
            <a:off x="1133127" y="1040882"/>
            <a:ext cx="9925745" cy="477053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GB" sz="3200" u="none" cap="none" strike="noStrike">
                <a:solidFill>
                  <a:srgbClr val="000000"/>
                </a:solidFill>
                <a:latin typeface="Georgia"/>
                <a:ea typeface="Georgia"/>
                <a:cs typeface="Georgia"/>
                <a:sym typeface="Georgia"/>
              </a:rPr>
              <a:t>Why Supply Chain Analytics</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Supply chain analytics focuses on improving the efficiency, transparency, and decision-making processes within the supply chain. It involves collecting, processing, and analyzing vast amounts of data related to supply chain operations, including sourcing, procurement, logistics, and supplier performance. </a:t>
            </a:r>
            <a:endParaRPr/>
          </a:p>
          <a:p>
            <a:pPr indent="0" lvl="0" marL="0" marR="0" rtl="0" algn="l">
              <a:lnSpc>
                <a:spcPct val="100000"/>
              </a:lnSpc>
              <a:spcBef>
                <a:spcPts val="0"/>
              </a:spcBef>
              <a:spcAft>
                <a:spcPts val="0"/>
              </a:spcAft>
              <a:buNone/>
            </a:pPr>
            <a:r>
              <a:t/>
            </a:r>
            <a:endParaRPr b="1"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Supply chain analytics is essential for Flavours 'n' Forks Bistro because it introduces a data-driven approach to addressing supplier performance issues. By collecting and analyzing historical supplier data, the restaurant gains a comprehensive view of supplier behavior, trends, and patterns. This decisions empower the restaurant to make informed choices regarding supplier selection, quality control measures, and inventory management. For example, the restaurant can identify top-performing suppliers and establish stronger partnerships with them.</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Flavours 'n' Forks Bistro can monitor supplier performance on an ongoing basis, enabling the timely identification of issues such as delivery delays or variations in ingredient quality. This real-time visibility allows the restaurant to take immediate corrective actions, whether it's adjusting orders, communicating with suppliers, or exploring alternative sourcing options.</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p:txBody>
      </p:sp>
      <p:pic>
        <p:nvPicPr>
          <p:cNvPr descr="Six color pencils with different colors are drawing lines" id="117" name="Google Shape;117;p4"/>
          <p:cNvPicPr preferRelativeResize="0"/>
          <p:nvPr/>
        </p:nvPicPr>
        <p:blipFill rotWithShape="1">
          <a:blip r:embed="rId3">
            <a:alphaModFix/>
          </a:blip>
          <a:srcRect b="0" l="0" r="0" t="0"/>
          <a:stretch/>
        </p:blipFill>
        <p:spPr>
          <a:xfrm>
            <a:off x="11158612" y="0"/>
            <a:ext cx="1033387" cy="6858000"/>
          </a:xfrm>
          <a:prstGeom prst="rect">
            <a:avLst/>
          </a:prstGeom>
          <a:noFill/>
          <a:ln>
            <a:noFill/>
          </a:ln>
        </p:spPr>
      </p:pic>
      <p:pic>
        <p:nvPicPr>
          <p:cNvPr descr="Six color pencils with different colors are drawing lines" id="118" name="Google Shape;118;p4"/>
          <p:cNvPicPr preferRelativeResize="0"/>
          <p:nvPr/>
        </p:nvPicPr>
        <p:blipFill rotWithShape="1">
          <a:blip r:embed="rId3">
            <a:alphaModFix/>
          </a:blip>
          <a:srcRect b="0" l="0" r="0" t="0"/>
          <a:stretch/>
        </p:blipFill>
        <p:spPr>
          <a:xfrm>
            <a:off x="0" y="0"/>
            <a:ext cx="1033387" cy="6852303"/>
          </a:xfrm>
          <a:prstGeom prst="rect">
            <a:avLst/>
          </a:prstGeom>
          <a:noFill/>
          <a:ln>
            <a:noFill/>
          </a:ln>
        </p:spPr>
      </p:pic>
      <p:pic>
        <p:nvPicPr>
          <p:cNvPr descr="A blue letter d on a black background&#10;&#10;Description automatically generated with low confidence" id="119" name="Google Shape;119;p4"/>
          <p:cNvPicPr preferRelativeResize="0"/>
          <p:nvPr/>
        </p:nvPicPr>
        <p:blipFill rotWithShape="1">
          <a:blip r:embed="rId4">
            <a:alphaModFix/>
          </a:blip>
          <a:srcRect b="0" l="0" r="0" t="0"/>
          <a:stretch/>
        </p:blipFill>
        <p:spPr>
          <a:xfrm>
            <a:off x="1108014" y="0"/>
            <a:ext cx="1696825" cy="27613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descr="A blue letter d on a black background&#10;&#10;Description automatically generated with low confidence" id="124" name="Google Shape;124;p5"/>
          <p:cNvPicPr preferRelativeResize="0"/>
          <p:nvPr/>
        </p:nvPicPr>
        <p:blipFill rotWithShape="1">
          <a:blip r:embed="rId3">
            <a:alphaModFix/>
          </a:blip>
          <a:srcRect b="0" l="0" r="0" t="0"/>
          <a:stretch/>
        </p:blipFill>
        <p:spPr>
          <a:xfrm>
            <a:off x="73110" y="86934"/>
            <a:ext cx="1989370" cy="299146"/>
          </a:xfrm>
          <a:prstGeom prst="rect">
            <a:avLst/>
          </a:prstGeom>
          <a:noFill/>
          <a:ln>
            <a:noFill/>
          </a:ln>
        </p:spPr>
      </p:pic>
      <p:sp>
        <p:nvSpPr>
          <p:cNvPr id="125" name="Google Shape;125;p5"/>
          <p:cNvSpPr txBox="1"/>
          <p:nvPr/>
        </p:nvSpPr>
        <p:spPr>
          <a:xfrm>
            <a:off x="193040" y="1351849"/>
            <a:ext cx="7172960" cy="329320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GB" sz="3200" u="none" cap="none" strike="noStrike">
                <a:solidFill>
                  <a:srgbClr val="000000"/>
                </a:solidFill>
                <a:latin typeface="Georgia"/>
                <a:ea typeface="Georgia"/>
                <a:cs typeface="Georgia"/>
                <a:sym typeface="Georgia"/>
              </a:rPr>
              <a:t>Aim of Project</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Flavours 'n' Forks Bistro aims to enhance supplier performance management within its supply chain operations. This objective aligns with the restaurant's commitment to delivering exceptional dining experiences and maintaining its reputation for culinary excellence. To achieve this aim, the business focuses on several key goals:</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Timely Deliveries: Timeliness is paramount in the restaurant industry, where precision and synchronization are key to seamless kitchen operations and exceptional customer service. The business seeks to reduce delivery delays by optimizing supplier scheduling and logistics. </a:t>
            </a:r>
            <a:endParaRPr/>
          </a:p>
        </p:txBody>
      </p:sp>
      <p:pic>
        <p:nvPicPr>
          <p:cNvPr descr="Dart on a dartboard" id="126" name="Google Shape;126;p5"/>
          <p:cNvPicPr preferRelativeResize="0"/>
          <p:nvPr/>
        </p:nvPicPr>
        <p:blipFill rotWithShape="1">
          <a:blip r:embed="rId4">
            <a:alphaModFix/>
          </a:blip>
          <a:srcRect b="0" l="0" r="0" t="0"/>
          <a:stretch/>
        </p:blipFill>
        <p:spPr>
          <a:xfrm>
            <a:off x="7465060" y="193040"/>
            <a:ext cx="4533900" cy="651256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6"/>
          <p:cNvSpPr txBox="1"/>
          <p:nvPr/>
        </p:nvSpPr>
        <p:spPr>
          <a:xfrm>
            <a:off x="4592320" y="0"/>
            <a:ext cx="7620000" cy="624786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GB" sz="3200" u="none" cap="none" strike="noStrike">
                <a:solidFill>
                  <a:srgbClr val="000000"/>
                </a:solidFill>
                <a:latin typeface="Georgia"/>
                <a:ea typeface="Georgia"/>
                <a:cs typeface="Georgia"/>
                <a:sym typeface="Georgia"/>
              </a:rPr>
              <a:t>Data Description</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F ‘n’ F Bistro has information on 1500 orders from their 10 suppliers, which will be analyze for actionable insights and they include: </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Supplier Data</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Supplier_ID: Unique identifier for each supplier.</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Supplier_Name: Name of the supplier.</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Supplier_Email: Email address of the supplier.</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Supplier_Location: Location or city where the supplier is based.</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Supplier_Phone: Phone number of the supplier.</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Order Data:</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Supplier_ID: Unique identifier for the supplier associated with the order.</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Order_Date: Date when the order was placed.</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Delivery_Date: Date when the order was delivered.</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Lead_Time: Number of days it took from order placement to delivery.</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Order_Quantity: The quantity of the ingredient ordered.</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Received_Quantity: The quantity of the ingredient received. </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Order_Status: Status of the order (e.g., "Paid" or "Cancelled").</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Payment_Status: Payment status for the order (e.g., "Paid" or "Cancelled)</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Order_Completion_Date: Date when the order was marked as completed. </a:t>
            </a:r>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Ingredient_Name: Name of the ingredient ordered.</a:t>
            </a:r>
            <a:endParaRPr/>
          </a:p>
        </p:txBody>
      </p:sp>
      <p:pic>
        <p:nvPicPr>
          <p:cNvPr descr="Baked bread with sugar" id="132" name="Google Shape;132;p6"/>
          <p:cNvPicPr preferRelativeResize="0"/>
          <p:nvPr/>
        </p:nvPicPr>
        <p:blipFill rotWithShape="1">
          <a:blip r:embed="rId3">
            <a:alphaModFix/>
          </a:blip>
          <a:srcRect b="0" l="0" r="0" t="0"/>
          <a:stretch/>
        </p:blipFill>
        <p:spPr>
          <a:xfrm>
            <a:off x="193040" y="233680"/>
            <a:ext cx="4307840" cy="6431280"/>
          </a:xfrm>
          <a:prstGeom prst="rect">
            <a:avLst/>
          </a:prstGeom>
          <a:noFill/>
          <a:ln>
            <a:noFill/>
          </a:ln>
        </p:spPr>
      </p:pic>
      <p:pic>
        <p:nvPicPr>
          <p:cNvPr descr="A blue letter d on a black background&#10;&#10;Description automatically generated with low confidence" id="133" name="Google Shape;133;p6"/>
          <p:cNvPicPr preferRelativeResize="0"/>
          <p:nvPr/>
        </p:nvPicPr>
        <p:blipFill rotWithShape="1">
          <a:blip r:embed="rId4">
            <a:alphaModFix/>
          </a:blip>
          <a:srcRect b="0" l="0" r="0" t="0"/>
          <a:stretch/>
        </p:blipFill>
        <p:spPr>
          <a:xfrm>
            <a:off x="284480" y="233680"/>
            <a:ext cx="1930400" cy="53848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descr="A blue letter d on a black background&#10;&#10;Description automatically generated with low confidence" id="138" name="Google Shape;138;p7"/>
          <p:cNvPicPr preferRelativeResize="0"/>
          <p:nvPr/>
        </p:nvPicPr>
        <p:blipFill rotWithShape="1">
          <a:blip r:embed="rId3">
            <a:alphaModFix/>
          </a:blip>
          <a:srcRect b="0" l="0" r="0" t="0"/>
          <a:stretch/>
        </p:blipFill>
        <p:spPr>
          <a:xfrm>
            <a:off x="235670" y="157496"/>
            <a:ext cx="2927298" cy="398684"/>
          </a:xfrm>
          <a:prstGeom prst="rect">
            <a:avLst/>
          </a:prstGeom>
          <a:noFill/>
          <a:ln>
            <a:noFill/>
          </a:ln>
        </p:spPr>
      </p:pic>
      <p:sp>
        <p:nvSpPr>
          <p:cNvPr id="139" name="Google Shape;139;p7"/>
          <p:cNvSpPr txBox="1"/>
          <p:nvPr/>
        </p:nvSpPr>
        <p:spPr>
          <a:xfrm>
            <a:off x="2889250" y="949907"/>
            <a:ext cx="6413500" cy="255454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GB" sz="3200" u="none" cap="none" strike="noStrike">
                <a:solidFill>
                  <a:srgbClr val="000000"/>
                </a:solidFill>
                <a:latin typeface="Georgia"/>
                <a:ea typeface="Georgia"/>
                <a:cs typeface="Georgia"/>
                <a:sym typeface="Georgia"/>
              </a:rPr>
              <a:t>Tech Stack</a:t>
            </a:r>
            <a:endParaRPr/>
          </a:p>
          <a:p>
            <a:pPr indent="0" lvl="0" marL="0" marR="0" rtl="0" algn="l">
              <a:lnSpc>
                <a:spcPct val="100000"/>
              </a:lnSpc>
              <a:spcBef>
                <a:spcPts val="0"/>
              </a:spcBef>
              <a:spcAft>
                <a:spcPts val="0"/>
              </a:spcAft>
              <a:buNone/>
            </a:pPr>
            <a:r>
              <a:t/>
            </a:r>
            <a:endParaRPr b="1" i="0" sz="32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Power BI : A data visualization and business intelligence tool that aids in analysis by allowing users to transform raw data into meaningful insights and interactive reports. </a:t>
            </a:r>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Georgia"/>
              <a:ea typeface="Georgia"/>
              <a:cs typeface="Georgia"/>
              <a:sym typeface="Georgia"/>
            </a:endParaRPr>
          </a:p>
          <a:p>
            <a:pPr indent="0" lvl="0" marL="0" marR="0" rtl="0" algn="l">
              <a:lnSpc>
                <a:spcPct val="100000"/>
              </a:lnSpc>
              <a:spcBef>
                <a:spcPts val="0"/>
              </a:spcBef>
              <a:spcAft>
                <a:spcPts val="0"/>
              </a:spcAft>
              <a:buNone/>
            </a:pPr>
            <a:r>
              <a:rPr b="0" i="0" lang="en-GB" sz="1600" u="none" cap="none" strike="noStrike">
                <a:solidFill>
                  <a:srgbClr val="000000"/>
                </a:solidFill>
                <a:latin typeface="Georgia"/>
                <a:ea typeface="Georgia"/>
                <a:cs typeface="Georgia"/>
                <a:sym typeface="Georgia"/>
              </a:rPr>
              <a:t>It helps extract data from sources, enable data exploration,  perform data modeling, and create visually engaging dashboards and reports.</a:t>
            </a:r>
            <a:endParaRPr/>
          </a:p>
        </p:txBody>
      </p:sp>
      <p:pic>
        <p:nvPicPr>
          <p:cNvPr descr="A yellow rectangular sign with black text&#10;&#10;Description automatically generated" id="140" name="Google Shape;140;p7"/>
          <p:cNvPicPr preferRelativeResize="0"/>
          <p:nvPr/>
        </p:nvPicPr>
        <p:blipFill rotWithShape="1">
          <a:blip r:embed="rId4">
            <a:alphaModFix/>
          </a:blip>
          <a:srcRect b="0" l="0" r="0" t="0"/>
          <a:stretch/>
        </p:blipFill>
        <p:spPr>
          <a:xfrm>
            <a:off x="3720518" y="4308707"/>
            <a:ext cx="4108816" cy="1953980"/>
          </a:xfrm>
          <a:prstGeom prst="rect">
            <a:avLst/>
          </a:prstGeom>
          <a:noFill/>
          <a:ln>
            <a:noFill/>
          </a:ln>
        </p:spPr>
      </p:pic>
      <p:pic>
        <p:nvPicPr>
          <p:cNvPr descr="A graph with a line going up&#10;&#10;Description automatically generated" id="141" name="Google Shape;141;p7"/>
          <p:cNvPicPr preferRelativeResize="0"/>
          <p:nvPr/>
        </p:nvPicPr>
        <p:blipFill rotWithShape="1">
          <a:blip r:embed="rId5">
            <a:alphaModFix/>
          </a:blip>
          <a:srcRect b="0" l="0" r="0" t="0"/>
          <a:stretch/>
        </p:blipFill>
        <p:spPr>
          <a:xfrm>
            <a:off x="1534159" y="4759006"/>
            <a:ext cx="1503681" cy="1503681"/>
          </a:xfrm>
          <a:prstGeom prst="rect">
            <a:avLst/>
          </a:prstGeom>
          <a:noFill/>
          <a:ln>
            <a:noFill/>
          </a:ln>
        </p:spPr>
      </p:pic>
      <p:pic>
        <p:nvPicPr>
          <p:cNvPr descr="A graph with a down arrow&#10;&#10;Description automatically generated" id="142" name="Google Shape;142;p7"/>
          <p:cNvPicPr preferRelativeResize="0"/>
          <p:nvPr/>
        </p:nvPicPr>
        <p:blipFill rotWithShape="1">
          <a:blip r:embed="rId6">
            <a:alphaModFix/>
          </a:blip>
          <a:srcRect b="0" l="0" r="0" t="0"/>
          <a:stretch/>
        </p:blipFill>
        <p:spPr>
          <a:xfrm>
            <a:off x="8642134" y="4715923"/>
            <a:ext cx="1698550" cy="15467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descr="A blue letter d on a black background&#10;&#10;Description automatically generated with low confidence" id="147" name="Google Shape;147;p8"/>
          <p:cNvPicPr preferRelativeResize="0"/>
          <p:nvPr/>
        </p:nvPicPr>
        <p:blipFill rotWithShape="1">
          <a:blip r:embed="rId3">
            <a:alphaModFix/>
          </a:blip>
          <a:srcRect b="0" l="0" r="0" t="0"/>
          <a:stretch/>
        </p:blipFill>
        <p:spPr>
          <a:xfrm>
            <a:off x="123910" y="0"/>
            <a:ext cx="1958890" cy="327715"/>
          </a:xfrm>
          <a:prstGeom prst="rect">
            <a:avLst/>
          </a:prstGeom>
          <a:noFill/>
          <a:ln>
            <a:noFill/>
          </a:ln>
        </p:spPr>
      </p:pic>
      <p:sp>
        <p:nvSpPr>
          <p:cNvPr id="148" name="Google Shape;148;p8"/>
          <p:cNvSpPr txBox="1"/>
          <p:nvPr/>
        </p:nvSpPr>
        <p:spPr>
          <a:xfrm>
            <a:off x="3230804" y="163857"/>
            <a:ext cx="5806912" cy="46166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1" i="0" lang="en-GB" sz="2400" u="none" cap="none" strike="noStrike">
                <a:solidFill>
                  <a:schemeClr val="dk1"/>
                </a:solidFill>
                <a:latin typeface="Georgia"/>
                <a:ea typeface="Georgia"/>
                <a:cs typeface="Georgia"/>
                <a:sym typeface="Georgia"/>
              </a:rPr>
              <a:t>Data Analytics Project Scope</a:t>
            </a:r>
            <a:endParaRPr b="0" i="0" sz="1400" u="none" cap="none" strike="noStrike">
              <a:solidFill>
                <a:schemeClr val="dk1"/>
              </a:solidFill>
              <a:latin typeface="Arial"/>
              <a:ea typeface="Arial"/>
              <a:cs typeface="Arial"/>
              <a:sym typeface="Arial"/>
            </a:endParaRPr>
          </a:p>
        </p:txBody>
      </p:sp>
      <p:sp>
        <p:nvSpPr>
          <p:cNvPr id="149" name="Google Shape;149;p8"/>
          <p:cNvSpPr txBox="1"/>
          <p:nvPr/>
        </p:nvSpPr>
        <p:spPr>
          <a:xfrm>
            <a:off x="777082" y="748044"/>
            <a:ext cx="5806912" cy="800179"/>
          </a:xfrm>
          <a:prstGeom prst="rect">
            <a:avLst/>
          </a:prstGeom>
          <a:noFill/>
          <a:ln cap="flat" cmpd="sng" w="9525">
            <a:solidFill>
              <a:srgbClr val="81500F"/>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dk1"/>
                </a:solidFill>
                <a:latin typeface="Georgia"/>
                <a:ea typeface="Georgia"/>
                <a:cs typeface="Georgia"/>
                <a:sym typeface="Georgia"/>
              </a:rPr>
              <a:t>Data Importation</a:t>
            </a:r>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Georgia"/>
                <a:ea typeface="Georgia"/>
                <a:cs typeface="Georgia"/>
                <a:sym typeface="Georgia"/>
              </a:rPr>
              <a:t>Data is imported from its data source into Power BI environment</a:t>
            </a:r>
            <a:r>
              <a:rPr b="0" i="0" lang="en-GB" sz="1050" u="none" cap="none" strike="noStrike">
                <a:solidFill>
                  <a:schemeClr val="dk1"/>
                </a:solidFill>
                <a:latin typeface="Georgia"/>
                <a:ea typeface="Georgia"/>
                <a:cs typeface="Georgia"/>
                <a:sym typeface="Georgia"/>
              </a:rPr>
              <a:t>.</a:t>
            </a:r>
            <a:endParaRPr b="0" i="0" sz="1400" u="none" cap="none" strike="noStrike">
              <a:solidFill>
                <a:schemeClr val="dk1"/>
              </a:solidFill>
              <a:latin typeface="Arial"/>
              <a:ea typeface="Arial"/>
              <a:cs typeface="Arial"/>
              <a:sym typeface="Arial"/>
            </a:endParaRPr>
          </a:p>
        </p:txBody>
      </p:sp>
      <p:sp>
        <p:nvSpPr>
          <p:cNvPr id="150" name="Google Shape;150;p8"/>
          <p:cNvSpPr txBox="1"/>
          <p:nvPr/>
        </p:nvSpPr>
        <p:spPr>
          <a:xfrm>
            <a:off x="5971030" y="2033882"/>
            <a:ext cx="5806912" cy="800179"/>
          </a:xfrm>
          <a:prstGeom prst="rect">
            <a:avLst/>
          </a:prstGeom>
          <a:noFill/>
          <a:ln cap="flat" cmpd="sng" w="9525">
            <a:solidFill>
              <a:srgbClr val="81500F"/>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dk1"/>
                </a:solidFill>
                <a:latin typeface="Georgia"/>
                <a:ea typeface="Georgia"/>
                <a:cs typeface="Georgia"/>
                <a:sym typeface="Georgia"/>
              </a:rPr>
              <a:t>Data Cleaning &amp; Transformation</a:t>
            </a:r>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50"/>
              <a:buFont typeface="Arial"/>
              <a:buNone/>
            </a:pPr>
            <a:r>
              <a:rPr b="0" i="0" lang="en-GB" sz="1050" u="none" cap="none" strike="noStrike">
                <a:solidFill>
                  <a:schemeClr val="dk1"/>
                </a:solidFill>
                <a:latin typeface="Georgia"/>
                <a:ea typeface="Georgia"/>
                <a:cs typeface="Georgia"/>
                <a:sym typeface="Georgia"/>
              </a:rPr>
              <a:t> </a:t>
            </a:r>
            <a:r>
              <a:rPr b="0" i="0" lang="en-GB" sz="1400" u="none" cap="none" strike="noStrike">
                <a:solidFill>
                  <a:schemeClr val="dk1"/>
                </a:solidFill>
                <a:latin typeface="Georgia"/>
                <a:ea typeface="Georgia"/>
                <a:cs typeface="Georgia"/>
                <a:sym typeface="Georgia"/>
              </a:rPr>
              <a:t>Data is cleaned and transformed in Power BI</a:t>
            </a:r>
            <a:endParaRPr b="0" i="0" sz="1400" u="none" cap="none" strike="noStrike">
              <a:solidFill>
                <a:schemeClr val="dk1"/>
              </a:solidFill>
              <a:latin typeface="Arial"/>
              <a:ea typeface="Arial"/>
              <a:cs typeface="Arial"/>
              <a:sym typeface="Arial"/>
            </a:endParaRPr>
          </a:p>
        </p:txBody>
      </p:sp>
      <p:sp>
        <p:nvSpPr>
          <p:cNvPr id="151" name="Google Shape;151;p8"/>
          <p:cNvSpPr txBox="1"/>
          <p:nvPr/>
        </p:nvSpPr>
        <p:spPr>
          <a:xfrm>
            <a:off x="5971030" y="4561437"/>
            <a:ext cx="5806911" cy="1015622"/>
          </a:xfrm>
          <a:prstGeom prst="rect">
            <a:avLst/>
          </a:prstGeom>
          <a:noFill/>
          <a:ln cap="flat" cmpd="sng" w="9525">
            <a:solidFill>
              <a:srgbClr val="81500F"/>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dk1"/>
                </a:solidFill>
                <a:latin typeface="Georgia"/>
                <a:ea typeface="Georgia"/>
                <a:cs typeface="Georgia"/>
                <a:sym typeface="Georgia"/>
              </a:rPr>
              <a:t>Dashboard Creation</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50"/>
              <a:buFont typeface="Arial"/>
              <a:buNone/>
            </a:pPr>
            <a:r>
              <a:rPr b="0" i="0" lang="en-GB" sz="1050" u="none" cap="none" strike="noStrike">
                <a:solidFill>
                  <a:schemeClr val="dk1"/>
                </a:solidFill>
                <a:latin typeface="Georgia"/>
                <a:ea typeface="Georgia"/>
                <a:cs typeface="Georgia"/>
                <a:sym typeface="Georgia"/>
              </a:rPr>
              <a:t> </a:t>
            </a:r>
            <a:r>
              <a:rPr b="0" i="0" lang="en-GB" sz="1400" u="none" cap="none" strike="noStrike">
                <a:solidFill>
                  <a:schemeClr val="dk1"/>
                </a:solidFill>
                <a:latin typeface="Georgia"/>
                <a:ea typeface="Georgia"/>
                <a:cs typeface="Georgia"/>
                <a:sym typeface="Georgia"/>
              </a:rPr>
              <a:t>Develop interactive Power BI dashboards that provide real-time visibility into supplier performance, enabling the restaurant to monitor performance metrics effectively.</a:t>
            </a:r>
            <a:endParaRPr b="0" i="0" sz="1400" u="none" cap="none" strike="noStrike">
              <a:solidFill>
                <a:schemeClr val="dk1"/>
              </a:solidFill>
              <a:latin typeface="Arial"/>
              <a:ea typeface="Arial"/>
              <a:cs typeface="Arial"/>
              <a:sym typeface="Arial"/>
            </a:endParaRPr>
          </a:p>
        </p:txBody>
      </p:sp>
      <p:sp>
        <p:nvSpPr>
          <p:cNvPr id="152" name="Google Shape;152;p8"/>
          <p:cNvSpPr txBox="1"/>
          <p:nvPr/>
        </p:nvSpPr>
        <p:spPr>
          <a:xfrm>
            <a:off x="799783" y="3316018"/>
            <a:ext cx="5806912" cy="800179"/>
          </a:xfrm>
          <a:prstGeom prst="rect">
            <a:avLst/>
          </a:prstGeom>
          <a:noFill/>
          <a:ln cap="flat" cmpd="sng" w="9525">
            <a:solidFill>
              <a:srgbClr val="81500F"/>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dk1"/>
                </a:solidFill>
                <a:latin typeface="Georgia"/>
                <a:ea typeface="Georgia"/>
                <a:cs typeface="Georgia"/>
                <a:sym typeface="Georgia"/>
              </a:rPr>
              <a:t>Data Analysis </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Georgia"/>
                <a:ea typeface="Georgia"/>
                <a:cs typeface="Georgia"/>
                <a:sym typeface="Georgia"/>
              </a:rPr>
              <a:t>Explore the data to understand distributions, trends, and correlations within the supplier performance metrics.</a:t>
            </a:r>
            <a:r>
              <a:rPr b="0" i="0" lang="en-GB" sz="1050" u="none" cap="none" strike="noStrike">
                <a:solidFill>
                  <a:schemeClr val="dk1"/>
                </a:solidFill>
                <a:latin typeface="Georgia"/>
                <a:ea typeface="Georgia"/>
                <a:cs typeface="Georgia"/>
                <a:sym typeface="Georgia"/>
              </a:rPr>
              <a:t>.</a:t>
            </a:r>
            <a:endParaRPr b="0" i="0" sz="1400" u="none" cap="none" strike="noStrike">
              <a:solidFill>
                <a:schemeClr val="dk1"/>
              </a:solidFill>
              <a:latin typeface="Arial"/>
              <a:ea typeface="Arial"/>
              <a:cs typeface="Arial"/>
              <a:sym typeface="Arial"/>
            </a:endParaRPr>
          </a:p>
        </p:txBody>
      </p:sp>
      <p:sp>
        <p:nvSpPr>
          <p:cNvPr id="153" name="Google Shape;153;p8"/>
          <p:cNvSpPr/>
          <p:nvPr/>
        </p:nvSpPr>
        <p:spPr>
          <a:xfrm>
            <a:off x="6096000" y="2889074"/>
            <a:ext cx="439575" cy="386605"/>
          </a:xfrm>
          <a:prstGeom prst="downArrow">
            <a:avLst>
              <a:gd fmla="val 50000" name="adj1"/>
              <a:gd fmla="val 50000" name="adj2"/>
            </a:avLst>
          </a:prstGeom>
          <a:solidFill>
            <a:srgbClr val="A94D0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4" name="Google Shape;154;p8"/>
          <p:cNvSpPr/>
          <p:nvPr/>
        </p:nvSpPr>
        <p:spPr>
          <a:xfrm>
            <a:off x="6134259" y="1603839"/>
            <a:ext cx="439575" cy="386605"/>
          </a:xfrm>
          <a:prstGeom prst="downArrow">
            <a:avLst>
              <a:gd fmla="val 50000" name="adj1"/>
              <a:gd fmla="val 50000" name="adj2"/>
            </a:avLst>
          </a:prstGeom>
          <a:solidFill>
            <a:srgbClr val="A94D0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5" name="Google Shape;155;p8"/>
          <p:cNvSpPr/>
          <p:nvPr/>
        </p:nvSpPr>
        <p:spPr>
          <a:xfrm>
            <a:off x="6144420" y="4156536"/>
            <a:ext cx="439574" cy="353647"/>
          </a:xfrm>
          <a:prstGeom prst="downArrow">
            <a:avLst>
              <a:gd fmla="val 50000" name="adj1"/>
              <a:gd fmla="val 50000" name="adj2"/>
            </a:avLst>
          </a:prstGeom>
          <a:solidFill>
            <a:srgbClr val="A94D0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6" name="Google Shape;156;p8"/>
          <p:cNvSpPr txBox="1"/>
          <p:nvPr/>
        </p:nvSpPr>
        <p:spPr>
          <a:xfrm>
            <a:off x="766922" y="5971045"/>
            <a:ext cx="5806912" cy="800179"/>
          </a:xfrm>
          <a:prstGeom prst="rect">
            <a:avLst/>
          </a:prstGeom>
          <a:noFill/>
          <a:ln cap="flat" cmpd="sng" w="9525">
            <a:solidFill>
              <a:srgbClr val="81500F"/>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dk1"/>
                </a:solidFill>
                <a:latin typeface="Georgia"/>
                <a:ea typeface="Georgia"/>
                <a:cs typeface="Georgia"/>
                <a:sym typeface="Georgia"/>
              </a:rPr>
              <a:t>Recommendation &amp; Action Plan</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50"/>
              <a:buFont typeface="Arial"/>
              <a:buNone/>
            </a:pPr>
            <a:r>
              <a:rPr b="0" i="0" lang="en-GB" sz="1050" u="none" cap="none" strike="noStrike">
                <a:solidFill>
                  <a:schemeClr val="dk1"/>
                </a:solidFill>
                <a:latin typeface="Georgia"/>
                <a:ea typeface="Georgia"/>
                <a:cs typeface="Georgia"/>
                <a:sym typeface="Georgia"/>
              </a:rPr>
              <a:t> </a:t>
            </a:r>
            <a:r>
              <a:rPr b="0" i="0" lang="en-GB" sz="1400" u="none" cap="none" strike="noStrike">
                <a:solidFill>
                  <a:schemeClr val="dk1"/>
                </a:solidFill>
                <a:latin typeface="Georgia"/>
                <a:ea typeface="Georgia"/>
                <a:cs typeface="Georgia"/>
                <a:sym typeface="Georgia"/>
              </a:rPr>
              <a:t>Provide actionable insights and recommendations for supplier performance enhancement</a:t>
            </a:r>
            <a:endParaRPr b="0" i="0" sz="1400" u="none" cap="none" strike="noStrike">
              <a:solidFill>
                <a:schemeClr val="dk1"/>
              </a:solidFill>
              <a:latin typeface="Arial"/>
              <a:ea typeface="Arial"/>
              <a:cs typeface="Arial"/>
              <a:sym typeface="Arial"/>
            </a:endParaRPr>
          </a:p>
        </p:txBody>
      </p:sp>
      <p:sp>
        <p:nvSpPr>
          <p:cNvPr id="157" name="Google Shape;157;p8"/>
          <p:cNvSpPr/>
          <p:nvPr/>
        </p:nvSpPr>
        <p:spPr>
          <a:xfrm>
            <a:off x="6096001" y="5638800"/>
            <a:ext cx="439574" cy="332245"/>
          </a:xfrm>
          <a:prstGeom prst="downArrow">
            <a:avLst>
              <a:gd fmla="val 50000" name="adj1"/>
              <a:gd fmla="val 50000" name="adj2"/>
            </a:avLst>
          </a:prstGeom>
          <a:solidFill>
            <a:srgbClr val="A94D0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2023-06-26T18:00:34Z</dcterms:created>
  <dc:creator>Efemena Ikpro</dc:creator>
</cp:coreProperties>
</file>